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2" r:id="rId6"/>
    <p:sldId id="283" r:id="rId7"/>
    <p:sldId id="285" r:id="rId8"/>
    <p:sldId id="277" r:id="rId9"/>
    <p:sldId id="286" r:id="rId10"/>
    <p:sldId id="279" r:id="rId11"/>
    <p:sldId id="287" r:id="rId12"/>
    <p:sldId id="280" r:id="rId13"/>
    <p:sldId id="284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80" autoAdjust="0"/>
  </p:normalViewPr>
  <p:slideViewPr>
    <p:cSldViewPr>
      <p:cViewPr varScale="1">
        <p:scale>
          <a:sx n="115" d="100"/>
          <a:sy n="115" d="100"/>
        </p:scale>
        <p:origin x="378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1/12/2021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1/12/2021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3" y="2072763"/>
            <a:ext cx="8458200" cy="2880237"/>
          </a:xfrm>
        </p:spPr>
        <p:txBody>
          <a:bodyPr>
            <a:normAutofit/>
          </a:bodyPr>
          <a:lstStyle/>
          <a:p>
            <a:r>
              <a:rPr lang="en-US" b="1" dirty="0"/>
              <a:t>Hotel booking website</a:t>
            </a:r>
            <a:br>
              <a:rPr lang="en-US" b="1" dirty="0"/>
            </a:br>
            <a:r>
              <a:rPr lang="en-US" sz="6600" dirty="0"/>
              <a:t/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648200"/>
            <a:ext cx="4800600" cy="1676400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GROUP : TTP</a:t>
            </a:r>
          </a:p>
          <a:p>
            <a:r>
              <a:rPr lang="en-US" sz="3800" dirty="0"/>
              <a:t>Nguyen Ngoc Hong Phuc 19it5</a:t>
            </a:r>
          </a:p>
          <a:p>
            <a:endParaRPr lang="en-US" sz="3800" dirty="0"/>
          </a:p>
          <a:p>
            <a:r>
              <a:rPr lang="en-US" sz="3800" dirty="0"/>
              <a:t>Nguyen Xuan Thinh 19it5</a:t>
            </a:r>
          </a:p>
          <a:p>
            <a:endParaRPr lang="en-US" sz="3800" dirty="0"/>
          </a:p>
          <a:p>
            <a:r>
              <a:rPr lang="en-US" sz="3800" dirty="0"/>
              <a:t>Huynh Thanh Tuan 19it5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2B870-A277-4738-837E-6AD088C7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175" y="289437"/>
            <a:ext cx="12192000" cy="12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/>
              <a:t>The meaning of the topic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Make a place for rent to place banner ads </a:t>
            </a:r>
          </a:p>
          <a:p>
            <a:pPr marL="0" indent="0">
              <a:buNone/>
            </a:pPr>
            <a:r>
              <a:rPr lang="en-US" dirty="0"/>
              <a:t>-  Collecting posting fee from hotels on the website (posting hotel information, promotions of that hotel ...) </a:t>
            </a:r>
          </a:p>
          <a:p>
            <a:pPr marL="342900" indent="-342900">
              <a:buFontTx/>
              <a:buChar char="-"/>
            </a:pPr>
            <a:r>
              <a:rPr lang="en-US" dirty="0"/>
              <a:t>Pay-per-click advertising with Google AdSense </a:t>
            </a:r>
          </a:p>
          <a:p>
            <a:pPr marL="342900" indent="-342900">
              <a:buFontTx/>
              <a:buChar char="-"/>
            </a:pPr>
            <a:r>
              <a:rPr lang="en-US" dirty="0"/>
              <a:t> Build 1 page Review (On this page we write advertising articles, pr for hotels</a:t>
            </a:r>
            <a:r>
              <a:rPr lang="en-US" dirty="0" smtClean="0"/>
              <a:t>)</a:t>
            </a: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 </a:t>
            </a:r>
            <a:r>
              <a:rPr lang="en-US" dirty="0"/>
              <a:t>Restaurants that pay us will be allowed to write 2 reviews and suggestions under the hotel that the user chooses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4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7612" y="228600"/>
            <a:ext cx="9601200" cy="609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1.Introduction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914400"/>
            <a:ext cx="9601200" cy="5715000"/>
          </a:xfrm>
        </p:spPr>
        <p:txBody>
          <a:bodyPr>
            <a:normAutofit/>
          </a:bodyPr>
          <a:lstStyle/>
          <a:p>
            <a:r>
              <a:rPr lang="en-US" dirty="0"/>
              <a:t>To meet the needs, an online booking website will be convenient and easily accessible to users.</a:t>
            </a:r>
          </a:p>
          <a:p>
            <a:r>
              <a:rPr lang="en-US" dirty="0"/>
              <a:t>Based on famous booking websites like traveloka, booking.com to develop.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610DF-F2BD-4597-A032-336D2C9838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74912" y="2971800"/>
            <a:ext cx="708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665662" y="1752600"/>
            <a:ext cx="2857500" cy="1409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600200"/>
            <a:ext cx="1381986" cy="13819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26" y="1600200"/>
            <a:ext cx="1381986" cy="1381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800600"/>
            <a:ext cx="1381986" cy="138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4800600"/>
            <a:ext cx="1381986" cy="1381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4800600"/>
            <a:ext cx="1381986" cy="13819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0805" y="3276600"/>
            <a:ext cx="27432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Restaurants and hotels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03919" y="3276600"/>
            <a:ext cx="1905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Ordinary tourists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8005" y="6248400"/>
            <a:ext cx="1828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Foreign tourists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6662" y="6248400"/>
            <a:ext cx="20955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Customers on tour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36826" y="6248400"/>
            <a:ext cx="183918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VIP member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1412" y="2245084"/>
            <a:ext cx="2286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</a:rPr>
              <a:t>Booking Hotel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01285" y="287119"/>
            <a:ext cx="258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5 objects:</a:t>
            </a:r>
          </a:p>
        </p:txBody>
      </p:sp>
    </p:spTree>
    <p:extLst>
      <p:ext uri="{BB962C8B-B14F-4D97-AF65-F5344CB8AC3E}">
        <p14:creationId xmlns:p14="http://schemas.microsoft.com/office/powerpoint/2010/main" val="29567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/>
          <p:nvPr/>
        </p:nvSpPr>
        <p:spPr>
          <a:xfrm rot="19042934">
            <a:off x="5887020" y="2834583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5" name="Rounded Rectangle 64"/>
          <p:cNvSpPr/>
          <p:nvPr/>
        </p:nvSpPr>
        <p:spPr>
          <a:xfrm rot="19042934">
            <a:off x="4115762" y="2828724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ounded Rectangle 7"/>
          <p:cNvSpPr/>
          <p:nvPr/>
        </p:nvSpPr>
        <p:spPr>
          <a:xfrm rot="19042934">
            <a:off x="573244" y="2828722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3117">
            <a:off x="4306166" y="3019561"/>
            <a:ext cx="860149" cy="8601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509">
            <a:off x="6082878" y="3032295"/>
            <a:ext cx="861834" cy="861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02051" y="406422"/>
            <a:ext cx="7827953" cy="267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Design technology</a:t>
            </a:r>
            <a:endParaRPr lang="en-US" sz="6000" dirty="0"/>
          </a:p>
          <a:p>
            <a:pPr algn="ctr"/>
            <a:r>
              <a:rPr lang="en-US" sz="5400" dirty="0"/>
              <a:t/>
            </a:r>
            <a:br>
              <a:rPr lang="en-US" sz="5400" dirty="0"/>
            </a:br>
            <a:endParaRPr lang="en-US" sz="5398" b="1" dirty="0"/>
          </a:p>
        </p:txBody>
      </p:sp>
      <p:sp>
        <p:nvSpPr>
          <p:cNvPr id="64" name="Rounded Rectangle 63"/>
          <p:cNvSpPr/>
          <p:nvPr/>
        </p:nvSpPr>
        <p:spPr>
          <a:xfrm rot="19042934">
            <a:off x="2344502" y="2828723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7" name="Rounded Rectangle 66"/>
          <p:cNvSpPr/>
          <p:nvPr/>
        </p:nvSpPr>
        <p:spPr>
          <a:xfrm rot="19042934">
            <a:off x="7658280" y="2828722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9" name="Rounded Rectangle 68"/>
          <p:cNvSpPr/>
          <p:nvPr/>
        </p:nvSpPr>
        <p:spPr>
          <a:xfrm rot="19042934">
            <a:off x="1458874" y="3856499"/>
            <a:ext cx="1253551" cy="1253551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0" name="Rounded Rectangle 69"/>
          <p:cNvSpPr/>
          <p:nvPr/>
        </p:nvSpPr>
        <p:spPr>
          <a:xfrm rot="19042934">
            <a:off x="3230131" y="3856500"/>
            <a:ext cx="1253551" cy="12535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1" name="Rounded Rectangle 70"/>
          <p:cNvSpPr/>
          <p:nvPr/>
        </p:nvSpPr>
        <p:spPr>
          <a:xfrm rot="19042934">
            <a:off x="5001393" y="3868441"/>
            <a:ext cx="1253551" cy="1253551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2" name="Rounded Rectangle 71"/>
          <p:cNvSpPr/>
          <p:nvPr/>
        </p:nvSpPr>
        <p:spPr>
          <a:xfrm rot="19042934">
            <a:off x="6772650" y="3862360"/>
            <a:ext cx="1253551" cy="12535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3" name="Rounded Rectangle 72"/>
          <p:cNvSpPr/>
          <p:nvPr/>
        </p:nvSpPr>
        <p:spPr>
          <a:xfrm rot="19042934">
            <a:off x="8543909" y="3856499"/>
            <a:ext cx="1253551" cy="12535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1309">
            <a:off x="776900" y="3038241"/>
            <a:ext cx="846235" cy="84623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 rot="19097082">
            <a:off x="1679354" y="4135413"/>
            <a:ext cx="812588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HTML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1191">
            <a:off x="2532824" y="3008275"/>
            <a:ext cx="882722" cy="88272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 rot="19097082">
            <a:off x="3437726" y="4235358"/>
            <a:ext cx="81258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82" name="TextBox 81"/>
          <p:cNvSpPr txBox="1"/>
          <p:nvPr/>
        </p:nvSpPr>
        <p:spPr>
          <a:xfrm rot="19097082">
            <a:off x="5024807" y="4184319"/>
            <a:ext cx="1337858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83" name="TextBox 82"/>
          <p:cNvSpPr txBox="1"/>
          <p:nvPr/>
        </p:nvSpPr>
        <p:spPr>
          <a:xfrm rot="19097082">
            <a:off x="6764112" y="4107988"/>
            <a:ext cx="125866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JavaScript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825" r="-170985" b="-94244"/>
          <a:stretch>
            <a:fillRect/>
          </a:stretch>
        </p:blipFill>
        <p:spPr>
          <a:xfrm rot="19006330">
            <a:off x="5847998" y="2881808"/>
            <a:ext cx="5696294" cy="2380487"/>
          </a:xfrm>
          <a:custGeom>
            <a:avLst/>
            <a:gdLst>
              <a:gd name="connsiteX0" fmla="*/ 0 w 5827594"/>
              <a:gd name="connsiteY0" fmla="*/ 806924 h 2435357"/>
              <a:gd name="connsiteX1" fmla="*/ 2430094 w 5827594"/>
              <a:gd name="connsiteY1" fmla="*/ 806924 h 2435357"/>
              <a:gd name="connsiteX2" fmla="*/ 2430094 w 5827594"/>
              <a:gd name="connsiteY2" fmla="*/ 1253759 h 2435357"/>
              <a:gd name="connsiteX3" fmla="*/ 3683853 w 5827594"/>
              <a:gd name="connsiteY3" fmla="*/ 1253759 h 2435357"/>
              <a:gd name="connsiteX4" fmla="*/ 3683853 w 5827594"/>
              <a:gd name="connsiteY4" fmla="*/ 806924 h 2435357"/>
              <a:gd name="connsiteX5" fmla="*/ 5827594 w 5827594"/>
              <a:gd name="connsiteY5" fmla="*/ 806924 h 2435357"/>
              <a:gd name="connsiteX6" fmla="*/ 5827594 w 5827594"/>
              <a:gd name="connsiteY6" fmla="*/ 2435357 h 2435357"/>
              <a:gd name="connsiteX7" fmla="*/ 0 w 5827594"/>
              <a:gd name="connsiteY7" fmla="*/ 2435357 h 2435357"/>
              <a:gd name="connsiteX8" fmla="*/ 2430094 w 5827594"/>
              <a:gd name="connsiteY8" fmla="*/ 0 h 2435357"/>
              <a:gd name="connsiteX9" fmla="*/ 3683853 w 5827594"/>
              <a:gd name="connsiteY9" fmla="*/ 0 h 2435357"/>
              <a:gd name="connsiteX10" fmla="*/ 3683853 w 5827594"/>
              <a:gd name="connsiteY10" fmla="*/ 806924 h 2435357"/>
              <a:gd name="connsiteX11" fmla="*/ 2430094 w 5827594"/>
              <a:gd name="connsiteY11" fmla="*/ 806924 h 243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27594" h="2435357">
                <a:moveTo>
                  <a:pt x="0" y="806924"/>
                </a:moveTo>
                <a:lnTo>
                  <a:pt x="2430094" y="806924"/>
                </a:lnTo>
                <a:lnTo>
                  <a:pt x="2430094" y="1253759"/>
                </a:lnTo>
                <a:lnTo>
                  <a:pt x="3683853" y="1253759"/>
                </a:lnTo>
                <a:lnTo>
                  <a:pt x="3683853" y="806924"/>
                </a:lnTo>
                <a:lnTo>
                  <a:pt x="5827594" y="806924"/>
                </a:lnTo>
                <a:lnTo>
                  <a:pt x="5827594" y="2435357"/>
                </a:lnTo>
                <a:lnTo>
                  <a:pt x="0" y="2435357"/>
                </a:lnTo>
                <a:close/>
                <a:moveTo>
                  <a:pt x="2430094" y="0"/>
                </a:moveTo>
                <a:lnTo>
                  <a:pt x="3683853" y="0"/>
                </a:lnTo>
                <a:lnTo>
                  <a:pt x="3683853" y="806924"/>
                </a:lnTo>
                <a:lnTo>
                  <a:pt x="2430094" y="806924"/>
                </a:lnTo>
                <a:close/>
              </a:path>
            </a:pathLst>
          </a:custGeom>
        </p:spPr>
      </p:pic>
      <p:sp>
        <p:nvSpPr>
          <p:cNvPr id="89" name="TextBox 88"/>
          <p:cNvSpPr txBox="1"/>
          <p:nvPr/>
        </p:nvSpPr>
        <p:spPr>
          <a:xfrm rot="19063367">
            <a:off x="8730096" y="4123690"/>
            <a:ext cx="881175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8660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b="1" dirty="0"/>
              <a:t>Steps to be taken</a:t>
            </a:r>
            <a:br>
              <a:rPr lang="en-US" b="1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3" y="1676400"/>
            <a:ext cx="5867399" cy="4495800"/>
          </a:xfrm>
        </p:spPr>
        <p:txBody>
          <a:bodyPr>
            <a:normAutofit/>
          </a:bodyPr>
          <a:lstStyle/>
          <a:p>
            <a:r>
              <a:rPr lang="en-US" sz="2000" dirty="0"/>
              <a:t>2.1.1 </a:t>
            </a:r>
            <a:r>
              <a:rPr lang="en-US" dirty="0"/>
              <a:t>Market survey</a:t>
            </a:r>
            <a:r>
              <a:rPr lang="en-US" sz="20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/>
              <a:t>Beautiful natural scenery and diverse cultures.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Infrastructure for the tourism industry is focused on investment.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 source of domestic and foreign tourists is plentiful and continuous.</a:t>
            </a:r>
          </a:p>
          <a:p>
            <a:pPr marL="342900" indent="-342900">
              <a:buFontTx/>
              <a:buChar char="-"/>
            </a:pPr>
            <a:r>
              <a:rPr lang="en-US" dirty="0"/>
              <a:t>Many hotels are built -&gt; creating great competition between them</a:t>
            </a:r>
            <a:br>
              <a:rPr lang="en-US" dirty="0"/>
            </a:br>
            <a:endParaRPr lang="en-US" sz="2000" dirty="0"/>
          </a:p>
        </p:txBody>
      </p:sp>
      <p:pic>
        <p:nvPicPr>
          <p:cNvPr id="3" name="Graphic 2" descr="Tropical scene">
            <a:extLst>
              <a:ext uri="{FF2B5EF4-FFF2-40B4-BE49-F238E27FC236}">
                <a16:creationId xmlns:a16="http://schemas.microsoft.com/office/drawing/2014/main" id="{77F4794B-FBD0-4652-BCDF-75D839C6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28012" y="1731885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3" y="329792"/>
            <a:ext cx="9601200" cy="114300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b="1" dirty="0"/>
              <a:t>Steps to be taken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2.2 </a:t>
            </a:r>
            <a:r>
              <a:rPr lang="en-US" dirty="0"/>
              <a:t>Create website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b="1" dirty="0"/>
              <a:t>Technology 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ounded Rectangle 65">
            <a:extLst>
              <a:ext uri="{FF2B5EF4-FFF2-40B4-BE49-F238E27FC236}">
                <a16:creationId xmlns:a16="http://schemas.microsoft.com/office/drawing/2014/main" id="{AA591CF2-5DBD-4A8B-AFE2-2EE1C0AC97CB}"/>
              </a:ext>
            </a:extLst>
          </p:cNvPr>
          <p:cNvSpPr/>
          <p:nvPr/>
        </p:nvSpPr>
        <p:spPr>
          <a:xfrm rot="19042934">
            <a:off x="4283380" y="2774275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5142D2-477F-48E7-A5D8-8EC72FE5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509">
            <a:off x="4491457" y="2951585"/>
            <a:ext cx="861834" cy="861834"/>
          </a:xfrm>
          <a:prstGeom prst="rect">
            <a:avLst/>
          </a:prstGeom>
        </p:spPr>
      </p:pic>
      <p:sp>
        <p:nvSpPr>
          <p:cNvPr id="12" name="Rounded Rectangle 63">
            <a:extLst>
              <a:ext uri="{FF2B5EF4-FFF2-40B4-BE49-F238E27FC236}">
                <a16:creationId xmlns:a16="http://schemas.microsoft.com/office/drawing/2014/main" id="{DFBB8E83-1B26-484A-AF6D-BADF0F78F5B3}"/>
              </a:ext>
            </a:extLst>
          </p:cNvPr>
          <p:cNvSpPr/>
          <p:nvPr/>
        </p:nvSpPr>
        <p:spPr>
          <a:xfrm rot="19042934">
            <a:off x="2503239" y="2802224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le 66">
            <a:extLst>
              <a:ext uri="{FF2B5EF4-FFF2-40B4-BE49-F238E27FC236}">
                <a16:creationId xmlns:a16="http://schemas.microsoft.com/office/drawing/2014/main" id="{1B23F4F3-EB0B-49F6-8760-9A016C529C9E}"/>
              </a:ext>
            </a:extLst>
          </p:cNvPr>
          <p:cNvSpPr/>
          <p:nvPr/>
        </p:nvSpPr>
        <p:spPr>
          <a:xfrm rot="19042934">
            <a:off x="6122947" y="2618726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0A3ABD9F-5ABA-4357-9946-9B00835D72A3}"/>
              </a:ext>
            </a:extLst>
          </p:cNvPr>
          <p:cNvSpPr/>
          <p:nvPr/>
        </p:nvSpPr>
        <p:spPr>
          <a:xfrm rot="19042934">
            <a:off x="1458874" y="3856499"/>
            <a:ext cx="1253551" cy="1253551"/>
          </a:xfrm>
          <a:prstGeom prst="roundRect">
            <a:avLst/>
          </a:prstGeom>
          <a:solidFill>
            <a:srgbClr val="FF990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ounded Rectangle 69">
            <a:extLst>
              <a:ext uri="{FF2B5EF4-FFF2-40B4-BE49-F238E27FC236}">
                <a16:creationId xmlns:a16="http://schemas.microsoft.com/office/drawing/2014/main" id="{51FBE970-B8A7-4EB9-9F3D-FE53BAAC3279}"/>
              </a:ext>
            </a:extLst>
          </p:cNvPr>
          <p:cNvSpPr/>
          <p:nvPr/>
        </p:nvSpPr>
        <p:spPr>
          <a:xfrm rot="19042934">
            <a:off x="3422188" y="3799071"/>
            <a:ext cx="1253551" cy="125355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ounded Rectangle 70">
            <a:extLst>
              <a:ext uri="{FF2B5EF4-FFF2-40B4-BE49-F238E27FC236}">
                <a16:creationId xmlns:a16="http://schemas.microsoft.com/office/drawing/2014/main" id="{99395600-25FB-4181-B961-980FFA2830BF}"/>
              </a:ext>
            </a:extLst>
          </p:cNvPr>
          <p:cNvSpPr/>
          <p:nvPr/>
        </p:nvSpPr>
        <p:spPr>
          <a:xfrm rot="19042934">
            <a:off x="7033068" y="3718424"/>
            <a:ext cx="1253551" cy="12535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Rounded Rectangle 71">
            <a:extLst>
              <a:ext uri="{FF2B5EF4-FFF2-40B4-BE49-F238E27FC236}">
                <a16:creationId xmlns:a16="http://schemas.microsoft.com/office/drawing/2014/main" id="{D9B4BA2A-8417-4C7C-AF01-7A25E0E2FC30}"/>
              </a:ext>
            </a:extLst>
          </p:cNvPr>
          <p:cNvSpPr/>
          <p:nvPr/>
        </p:nvSpPr>
        <p:spPr>
          <a:xfrm rot="19042934">
            <a:off x="5232861" y="3812303"/>
            <a:ext cx="1253551" cy="12535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0" name="Rounded Rectangle 72">
            <a:extLst>
              <a:ext uri="{FF2B5EF4-FFF2-40B4-BE49-F238E27FC236}">
                <a16:creationId xmlns:a16="http://schemas.microsoft.com/office/drawing/2014/main" id="{DFC326EC-6F76-476B-BC39-2490B66E853A}"/>
              </a:ext>
            </a:extLst>
          </p:cNvPr>
          <p:cNvSpPr/>
          <p:nvPr/>
        </p:nvSpPr>
        <p:spPr>
          <a:xfrm rot="19042934">
            <a:off x="8820146" y="3531902"/>
            <a:ext cx="1253551" cy="12535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3DE03-5C75-4E8F-AA0B-74EF7E05C453}"/>
              </a:ext>
            </a:extLst>
          </p:cNvPr>
          <p:cNvSpPr txBox="1"/>
          <p:nvPr/>
        </p:nvSpPr>
        <p:spPr>
          <a:xfrm rot="19097082">
            <a:off x="1679354" y="4135413"/>
            <a:ext cx="812588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HTML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665C1A-6D6F-436D-8B7C-294156FC39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1191">
            <a:off x="2709290" y="3027519"/>
            <a:ext cx="882722" cy="8827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B3A5F2-2A32-46E0-A2A6-BBDDA82AD571}"/>
              </a:ext>
            </a:extLst>
          </p:cNvPr>
          <p:cNvSpPr txBox="1"/>
          <p:nvPr/>
        </p:nvSpPr>
        <p:spPr>
          <a:xfrm rot="19097082">
            <a:off x="3640123" y="4193393"/>
            <a:ext cx="81258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49341-5E71-4534-A3D4-2A479444E6E8}"/>
              </a:ext>
            </a:extLst>
          </p:cNvPr>
          <p:cNvSpPr txBox="1"/>
          <p:nvPr/>
        </p:nvSpPr>
        <p:spPr>
          <a:xfrm rot="19097082">
            <a:off x="5223563" y="4093609"/>
            <a:ext cx="1258664" cy="70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AD21E-AFEB-45C7-9391-C9178643C332}"/>
              </a:ext>
            </a:extLst>
          </p:cNvPr>
          <p:cNvSpPr txBox="1"/>
          <p:nvPr/>
        </p:nvSpPr>
        <p:spPr>
          <a:xfrm rot="19063367">
            <a:off x="7251659" y="4145208"/>
            <a:ext cx="881175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28" name="Rounded Rectangle 66">
            <a:extLst>
              <a:ext uri="{FF2B5EF4-FFF2-40B4-BE49-F238E27FC236}">
                <a16:creationId xmlns:a16="http://schemas.microsoft.com/office/drawing/2014/main" id="{9C5882C0-F2F7-404A-9D4D-A8E1546B95F3}"/>
              </a:ext>
            </a:extLst>
          </p:cNvPr>
          <p:cNvSpPr/>
          <p:nvPr/>
        </p:nvSpPr>
        <p:spPr>
          <a:xfrm rot="19042934">
            <a:off x="549481" y="2894670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D3A3F8-1D1E-477A-A8E6-35F7987169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51309">
            <a:off x="773552" y="3065017"/>
            <a:ext cx="846235" cy="84623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DE84FBE-4C19-4AF3-8011-FE4AA701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1460">
            <a:off x="6153393" y="2842938"/>
            <a:ext cx="1169775" cy="7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66">
            <a:extLst>
              <a:ext uri="{FF2B5EF4-FFF2-40B4-BE49-F238E27FC236}">
                <a16:creationId xmlns:a16="http://schemas.microsoft.com/office/drawing/2014/main" id="{1826C0A0-6E18-46CD-9439-7E0D53C47864}"/>
              </a:ext>
            </a:extLst>
          </p:cNvPr>
          <p:cNvSpPr/>
          <p:nvPr/>
        </p:nvSpPr>
        <p:spPr>
          <a:xfrm rot="19042934">
            <a:off x="7885495" y="2618726"/>
            <a:ext cx="1253551" cy="12535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46E88DC-6785-4836-A0F7-1294C097A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0638">
            <a:off x="8028655" y="2829825"/>
            <a:ext cx="1048758" cy="8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1AF4B-7B08-4979-A56F-01C58BC54C4A}"/>
              </a:ext>
            </a:extLst>
          </p:cNvPr>
          <p:cNvSpPr txBox="1"/>
          <p:nvPr/>
        </p:nvSpPr>
        <p:spPr>
          <a:xfrm rot="18997967">
            <a:off x="8952240" y="3889199"/>
            <a:ext cx="8913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b="1" dirty="0"/>
              <a:t>Steps to be taken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0012" y="1530658"/>
            <a:ext cx="9601200" cy="4495800"/>
          </a:xfrm>
        </p:spPr>
        <p:txBody>
          <a:bodyPr>
            <a:normAutofit/>
          </a:bodyPr>
          <a:lstStyle/>
          <a:p>
            <a:r>
              <a:rPr lang="en-US" sz="2000" dirty="0"/>
              <a:t>2.2 </a:t>
            </a:r>
            <a:r>
              <a:rPr lang="en-US" dirty="0"/>
              <a:t>Create website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dirty="0"/>
              <a:t>- For the webmaster:</a:t>
            </a:r>
          </a:p>
          <a:p>
            <a:pPr marL="0" indent="0">
              <a:buNone/>
            </a:pPr>
            <a:r>
              <a:rPr lang="en-US" dirty="0"/>
              <a:t>+ Manage user accounts and hotel </a:t>
            </a:r>
          </a:p>
          <a:p>
            <a:pPr marL="0" indent="0">
              <a:buNone/>
            </a:pPr>
            <a:r>
              <a:rPr lang="en-US" dirty="0"/>
              <a:t>  reservations.</a:t>
            </a:r>
          </a:p>
          <a:p>
            <a:pPr marL="0" indent="0">
              <a:buNone/>
            </a:pPr>
            <a:r>
              <a:rPr lang="en-US" dirty="0"/>
              <a:t>+ Control the website's revenue and </a:t>
            </a:r>
          </a:p>
          <a:p>
            <a:pPr marL="0" indent="0">
              <a:buNone/>
            </a:pPr>
            <a:r>
              <a:rPr lang="en-US" dirty="0"/>
              <a:t>  activities.</a:t>
            </a:r>
          </a:p>
          <a:p>
            <a:pPr marL="0" indent="0">
              <a:buNone/>
            </a:pPr>
            <a:r>
              <a:rPr lang="en-US" dirty="0"/>
              <a:t>+ Communicate with customers.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983663E-23A3-4682-B14C-872930D6C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228600"/>
            <a:ext cx="42999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4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b="1" dirty="0"/>
              <a:t>Steps to be taken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2.2 </a:t>
            </a:r>
            <a:r>
              <a:rPr lang="en-US" dirty="0"/>
              <a:t>Create website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dirty="0"/>
              <a:t>- For guests who need to find rooms:</a:t>
            </a:r>
          </a:p>
          <a:p>
            <a:pPr marL="0" indent="0">
              <a:buNone/>
            </a:pPr>
            <a:r>
              <a:rPr lang="en-US" dirty="0"/>
              <a:t>+ Help tourists find rooms or guests</a:t>
            </a:r>
          </a:p>
          <a:p>
            <a:pPr marL="0" indent="0">
              <a:buNone/>
            </a:pPr>
            <a:r>
              <a:rPr lang="en-US" dirty="0"/>
              <a:t>hotels according to demand and price.</a:t>
            </a:r>
          </a:p>
          <a:p>
            <a:pPr marL="0" indent="0">
              <a:buNone/>
            </a:pPr>
            <a:r>
              <a:rPr lang="en-US" dirty="0"/>
              <a:t>+ Convenient online payment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dirty="0"/>
              <a:t>+ Reviews of hotels that have stayed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88EFEF-F4C5-4FA2-9225-7E149F046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88899" y="381000"/>
            <a:ext cx="4299926" cy="259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05A78-6CB2-419A-8CFE-CABE7034D5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88899" y="3124200"/>
            <a:ext cx="4299926" cy="23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79756" y="609600"/>
            <a:ext cx="9601200" cy="1600200"/>
          </a:xfrm>
        </p:spPr>
        <p:txBody>
          <a:bodyPr>
            <a:normAutofit/>
          </a:bodyPr>
          <a:lstStyle/>
          <a:p>
            <a:r>
              <a:rPr lang="en-US" dirty="0"/>
              <a:t>2. </a:t>
            </a:r>
            <a:r>
              <a:rPr lang="en-US" b="1" dirty="0"/>
              <a:t>Steps to be taken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7869" y="1302428"/>
            <a:ext cx="96012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2.2. </a:t>
            </a:r>
            <a:r>
              <a:rPr lang="en-US" dirty="0"/>
              <a:t>Create website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dirty="0"/>
              <a:t>- For hotels:</a:t>
            </a:r>
          </a:p>
          <a:p>
            <a:pPr marL="0" indent="0">
              <a:buNone/>
            </a:pPr>
            <a:r>
              <a:rPr lang="en-US" dirty="0"/>
              <a:t>+ Show full information about rooms or</a:t>
            </a:r>
          </a:p>
          <a:p>
            <a:pPr marL="0" indent="0">
              <a:buNone/>
            </a:pPr>
            <a:r>
              <a:rPr lang="en-US" dirty="0"/>
              <a:t>the hotel that the hotel wants to convey </a:t>
            </a:r>
          </a:p>
          <a:p>
            <a:pPr marL="0" indent="0">
              <a:buNone/>
            </a:pPr>
            <a:r>
              <a:rPr lang="en-US" dirty="0"/>
              <a:t>to the customer</a:t>
            </a:r>
          </a:p>
          <a:p>
            <a:pPr marL="0" indent="0">
              <a:buNone/>
            </a:pPr>
            <a:r>
              <a:rPr lang="en-US" dirty="0"/>
              <a:t>+ Show user reviews of the hotel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E101E-17AD-42B5-BE83-8C5B5A55D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33585" y="400693"/>
            <a:ext cx="4114801" cy="2281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3F8CF-B50B-4FBF-8F51-40490A8C5D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33586" y="3028345"/>
            <a:ext cx="4114801" cy="21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49165-F638-412C-8E0A-DFB7045CA2E0}">
  <ds:schemaRefs>
    <ds:schemaRef ds:uri="http://purl.org/dc/dcmitype/"/>
    <ds:schemaRef ds:uri="http://www.w3.org/XML/1998/namespace"/>
    <ds:schemaRef ds:uri="http://purl.org/dc/elements/1.1/"/>
    <ds:schemaRef ds:uri="4873beb7-5857-4685-be1f-d57550cc96cc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1529</TotalTime>
  <Words>342</Words>
  <Application>Microsoft Office PowerPoint</Application>
  <PresentationFormat>Custom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Euphemia</vt:lpstr>
      <vt:lpstr>Serenity 16x9</vt:lpstr>
      <vt:lpstr>Hotel booking website  </vt:lpstr>
      <vt:lpstr>  1.Introduction</vt:lpstr>
      <vt:lpstr>PowerPoint Presentation</vt:lpstr>
      <vt:lpstr>PowerPoint Presentation</vt:lpstr>
      <vt:lpstr>2. Steps to be taken </vt:lpstr>
      <vt:lpstr>2. Steps to be taken</vt:lpstr>
      <vt:lpstr>2. Steps to be taken</vt:lpstr>
      <vt:lpstr>2. Steps to be taken</vt:lpstr>
      <vt:lpstr>2. Steps to be taken  </vt:lpstr>
      <vt:lpstr>3. The meaning of the topic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đặt phòng khách sạn</dc:title>
  <dc:creator>nguyễn phúc</dc:creator>
  <cp:lastModifiedBy>ym</cp:lastModifiedBy>
  <cp:revision>70</cp:revision>
  <dcterms:created xsi:type="dcterms:W3CDTF">2020-11-11T03:43:41Z</dcterms:created>
  <dcterms:modified xsi:type="dcterms:W3CDTF">2021-01-12T12:39:44Z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